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notesMasterIdLst>
    <p:notesMasterId r:id="rId7"/>
  </p:notesMasterIdLst>
  <p:handoutMasterIdLst>
    <p:handoutMasterId r:id="rId8"/>
  </p:handoutMasterIdLst>
  <p:sldIdLst>
    <p:sldId id="259" r:id="rId6"/>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tchell, Amy E. (DOT)" initials="GAE(" lastIdx="1" clrIdx="0">
    <p:extLst>
      <p:ext uri="{19B8F6BF-5375-455C-9EA6-DF929625EA0E}">
        <p15:presenceInfo xmlns:p15="http://schemas.microsoft.com/office/powerpoint/2012/main" userId="S::Amy.Getchell@dot.state.ma.us::b3e90bd5-8283-432a-b002-8f5a6e4459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8DD6"/>
    <a:srgbClr val="EBE4D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95"/>
    <p:restoredTop sz="95849" autoAdjust="0"/>
  </p:normalViewPr>
  <p:slideViewPr>
    <p:cSldViewPr snapToGrid="0" snapToObjects="1">
      <p:cViewPr varScale="1">
        <p:scale>
          <a:sx n="73" d="100"/>
          <a:sy n="73" d="100"/>
        </p:scale>
        <p:origin x="2820" y="102"/>
      </p:cViewPr>
      <p:guideLst/>
    </p:cSldViewPr>
  </p:slideViewPr>
  <p:outlineViewPr>
    <p:cViewPr>
      <p:scale>
        <a:sx n="20" d="100"/>
        <a:sy n="20" d="100"/>
      </p:scale>
      <p:origin x="0" y="0"/>
    </p:cViewPr>
  </p:outlineViewPr>
  <p:notesTextViewPr>
    <p:cViewPr>
      <p:scale>
        <a:sx n="1" d="1"/>
        <a:sy n="1" d="1"/>
      </p:scale>
      <p:origin x="0" y="0"/>
    </p:cViewPr>
  </p:notesTextViewPr>
  <p:notesViewPr>
    <p:cSldViewPr snapToGrid="0" snapToObjects="1">
      <p:cViewPr varScale="1">
        <p:scale>
          <a:sx n="76" d="100"/>
          <a:sy n="76" d="100"/>
        </p:scale>
        <p:origin x="323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5790ABA-5195-EE27-799A-46638B9E83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AFC4EA8-2A99-56A0-EBC4-68B3CEB8908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94C86F2-42B2-482B-ABB8-58E80A6FE99C}" type="datetimeFigureOut">
              <a:rPr lang="en-US" smtClean="0"/>
              <a:t>1/31/2025</a:t>
            </a:fld>
            <a:endParaRPr lang="en-US"/>
          </a:p>
        </p:txBody>
      </p:sp>
      <p:sp>
        <p:nvSpPr>
          <p:cNvPr id="4" name="Footer Placeholder 3">
            <a:extLst>
              <a:ext uri="{FF2B5EF4-FFF2-40B4-BE49-F238E27FC236}">
                <a16:creationId xmlns:a16="http://schemas.microsoft.com/office/drawing/2014/main" id="{73B60F7F-7295-FFFC-5852-E572AA246E6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3C0CE31-F503-3C0E-3FB0-66CE486F1A9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4658B4-E57A-4EAC-882B-F711D5F3E07F}" type="slidenum">
              <a:rPr lang="en-US" smtClean="0"/>
              <a:t>‹#›</a:t>
            </a:fld>
            <a:endParaRPr lang="en-US"/>
          </a:p>
        </p:txBody>
      </p:sp>
    </p:spTree>
    <p:extLst>
      <p:ext uri="{BB962C8B-B14F-4D97-AF65-F5344CB8AC3E}">
        <p14:creationId xmlns:p14="http://schemas.microsoft.com/office/powerpoint/2010/main" val="4227362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2509C8-8CC1-704F-B23C-1083A62BB208}" type="datetimeFigureOut">
              <a:rPr lang="en-US" smtClean="0"/>
              <a:t>1/31/2025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E14EE4-E26A-C847-A1E9-014FADA2616B}" type="slidenum">
              <a:rPr lang="en-US" smtClean="0"/>
              <a:t>‹#›</a:t>
            </a:fld>
            <a:endParaRPr lang="en-US"/>
          </a:p>
        </p:txBody>
      </p:sp>
    </p:spTree>
    <p:extLst>
      <p:ext uri="{BB962C8B-B14F-4D97-AF65-F5344CB8AC3E}">
        <p14:creationId xmlns:p14="http://schemas.microsoft.com/office/powerpoint/2010/main" val="1963752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E14EE4-E26A-C847-A1E9-014FADA2616B}" type="slidenum">
              <a:rPr lang="en-US" smtClean="0"/>
              <a:t>1</a:t>
            </a:fld>
            <a:endParaRPr lang="en-US"/>
          </a:p>
        </p:txBody>
      </p:sp>
    </p:spTree>
    <p:extLst>
      <p:ext uri="{BB962C8B-B14F-4D97-AF65-F5344CB8AC3E}">
        <p14:creationId xmlns:p14="http://schemas.microsoft.com/office/powerpoint/2010/main" val="3432152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70766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4" name="Picture 13" descr="Banner image of existing bridge located on Maple Street over I-495&#10;">
            <a:extLst>
              <a:ext uri="{FF2B5EF4-FFF2-40B4-BE49-F238E27FC236}">
                <a16:creationId xmlns:a16="http://schemas.microsoft.com/office/drawing/2014/main" id="{F6635A80-7E44-6746-8B26-C7FB21F93914}"/>
              </a:ext>
              <a:ext uri="{C183D7F6-B498-43B3-948B-1728B52AA6E4}">
                <adec:decorative xmlns:adec="http://schemas.microsoft.com/office/drawing/2017/decorative" val="0"/>
              </a:ext>
            </a:extLst>
          </p:cNvPr>
          <p:cNvPicPr>
            <a:picLocks noChangeAspect="1"/>
          </p:cNvPicPr>
          <p:nvPr userDrawn="1"/>
        </p:nvPicPr>
        <p:blipFill>
          <a:blip r:embed="rId3"/>
          <a:srcRect/>
          <a:stretch/>
        </p:blipFill>
        <p:spPr>
          <a:xfrm>
            <a:off x="1" y="-469194"/>
            <a:ext cx="7785079" cy="2531517"/>
          </a:xfrm>
          <a:prstGeom prst="rect">
            <a:avLst/>
          </a:prstGeom>
        </p:spPr>
      </p:pic>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l">
              <a:defRPr sz="800" b="1" i="0" cap="all" baseline="0">
                <a:solidFill>
                  <a:schemeClr val="tx1">
                    <a:tint val="75000"/>
                  </a:schemeClr>
                </a:solidFill>
                <a:latin typeface="Helvetica" pitchFamily="2" charset="0"/>
              </a:defRPr>
            </a:lvl1pPr>
          </a:lstStyle>
          <a:p>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9693A9F-6AEE-DE43-A159-25BB92C775E7}" type="slidenum">
              <a:rPr lang="en-US" smtClean="0"/>
              <a:t>‹#›</a:t>
            </a:fld>
            <a:endParaRPr lang="en-US"/>
          </a:p>
        </p:txBody>
      </p:sp>
      <p:sp>
        <p:nvSpPr>
          <p:cNvPr id="7" name="Rectangle 6">
            <a:extLst>
              <a:ext uri="{FF2B5EF4-FFF2-40B4-BE49-F238E27FC236}">
                <a16:creationId xmlns:a16="http://schemas.microsoft.com/office/drawing/2014/main" id="{A317CF97-B942-F4FD-EBCC-2DDCF8D94363}"/>
              </a:ext>
            </a:extLst>
          </p:cNvPr>
          <p:cNvSpPr/>
          <p:nvPr userDrawn="1"/>
        </p:nvSpPr>
        <p:spPr>
          <a:xfrm>
            <a:off x="0" y="8049822"/>
            <a:ext cx="7772400" cy="1838295"/>
          </a:xfrm>
          <a:prstGeom prst="rect">
            <a:avLst/>
          </a:prstGeom>
          <a:solidFill>
            <a:srgbClr val="EBE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EDDB7FE-DB0E-945D-F79E-DDBECAB42A55}"/>
              </a:ext>
            </a:extLst>
          </p:cNvPr>
          <p:cNvSpPr/>
          <p:nvPr userDrawn="1"/>
        </p:nvSpPr>
        <p:spPr>
          <a:xfrm>
            <a:off x="0" y="1766041"/>
            <a:ext cx="7772400" cy="81997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E6B45EA5-65D0-8A59-3AFC-23F68EB2F8F1}"/>
              </a:ext>
            </a:extLst>
          </p:cNvPr>
          <p:cNvSpPr/>
          <p:nvPr userDrawn="1"/>
        </p:nvSpPr>
        <p:spPr>
          <a:xfrm>
            <a:off x="-12680" y="8292359"/>
            <a:ext cx="7785080" cy="1766041"/>
          </a:xfrm>
          <a:prstGeom prst="rect">
            <a:avLst/>
          </a:prstGeom>
          <a:solidFill>
            <a:srgbClr val="EBE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Single Corner Rounded 18">
            <a:extLst>
              <a:ext uri="{FF2B5EF4-FFF2-40B4-BE49-F238E27FC236}">
                <a16:creationId xmlns:a16="http://schemas.microsoft.com/office/drawing/2014/main" id="{3D294676-C49B-D244-8D91-E6AC275AB5F1}"/>
              </a:ext>
            </a:extLst>
          </p:cNvPr>
          <p:cNvSpPr/>
          <p:nvPr userDrawn="1"/>
        </p:nvSpPr>
        <p:spPr>
          <a:xfrm flipH="1">
            <a:off x="5282919" y="1139379"/>
            <a:ext cx="2489479" cy="643067"/>
          </a:xfrm>
          <a:prstGeom prst="round1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descr="A picture containing text&#10;&#10;Description automatically generated">
            <a:extLst>
              <a:ext uri="{FF2B5EF4-FFF2-40B4-BE49-F238E27FC236}">
                <a16:creationId xmlns:a16="http://schemas.microsoft.com/office/drawing/2014/main" id="{123C8527-EA86-7429-F77F-EAFEEB413A4F}"/>
              </a:ext>
            </a:extLst>
          </p:cNvPr>
          <p:cNvPicPr>
            <a:picLocks noChangeAspect="1"/>
          </p:cNvPicPr>
          <p:nvPr userDrawn="1"/>
        </p:nvPicPr>
        <p:blipFill>
          <a:blip r:embed="rId4"/>
          <a:stretch>
            <a:fillRect/>
          </a:stretch>
        </p:blipFill>
        <p:spPr>
          <a:xfrm>
            <a:off x="5573234" y="1292194"/>
            <a:ext cx="1908851" cy="414770"/>
          </a:xfrm>
          <a:prstGeom prst="rect">
            <a:avLst/>
          </a:prstGeom>
        </p:spPr>
      </p:pic>
    </p:spTree>
    <p:extLst>
      <p:ext uri="{BB962C8B-B14F-4D97-AF65-F5344CB8AC3E}">
        <p14:creationId xmlns:p14="http://schemas.microsoft.com/office/powerpoint/2010/main" val="3986140720"/>
      </p:ext>
    </p:extLst>
  </p:cSld>
  <p:clrMap bg1="lt1" tx1="dk1" bg2="lt2" tx2="dk2" accent1="accent1" accent2="accent2" accent3="accent3" accent4="accent4" accent5="accent5" accent6="accent6" hlink="hlink" folHlink="folHlink"/>
  <p:sldLayoutIdLst>
    <p:sldLayoutId id="2147483662" r:id="rId1"/>
  </p:sldLayoutIdLst>
  <p:hf sldNum="0" hdr="0" dt="0"/>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0" indent="0" algn="l" defTabSz="777240" rtl="0" eaLnBrk="1" latinLnBrk="0" hangingPunct="1">
        <a:lnSpc>
          <a:spcPts val="2600"/>
        </a:lnSpc>
        <a:spcBef>
          <a:spcPts val="2000"/>
        </a:spcBef>
        <a:spcAft>
          <a:spcPts val="1000"/>
        </a:spcAft>
        <a:buFontTx/>
        <a:buNone/>
        <a:defRPr sz="2000" b="1" kern="1200" baseline="0">
          <a:solidFill>
            <a:srgbClr val="003148"/>
          </a:solidFill>
          <a:latin typeface="Helvetica" pitchFamily="2" charset="0"/>
          <a:ea typeface="+mn-ea"/>
          <a:cs typeface="+mn-cs"/>
        </a:defRPr>
      </a:lvl1pPr>
      <a:lvl2pPr marL="0" indent="0" algn="l" defTabSz="777240" rtl="0" eaLnBrk="1" latinLnBrk="0" hangingPunct="1">
        <a:lnSpc>
          <a:spcPts val="2000"/>
        </a:lnSpc>
        <a:spcBef>
          <a:spcPts val="0"/>
        </a:spcBef>
        <a:spcAft>
          <a:spcPts val="1000"/>
        </a:spcAft>
        <a:buFontTx/>
        <a:buNone/>
        <a:defRPr sz="1400" kern="1200" baseline="0">
          <a:solidFill>
            <a:schemeClr val="tx1"/>
          </a:solidFill>
          <a:latin typeface="Helvetica" pitchFamily="2" charset="0"/>
          <a:ea typeface="+mn-ea"/>
          <a:cs typeface="+mn-cs"/>
        </a:defRPr>
      </a:lvl2pPr>
      <a:lvl3pPr marL="0" indent="0" algn="l" defTabSz="777240" rtl="0" eaLnBrk="1" latinLnBrk="0" hangingPunct="1">
        <a:lnSpc>
          <a:spcPts val="2000"/>
        </a:lnSpc>
        <a:spcBef>
          <a:spcPts val="400"/>
        </a:spcBef>
        <a:spcAft>
          <a:spcPts val="0"/>
        </a:spcAft>
        <a:buFontTx/>
        <a:buNone/>
        <a:defRPr sz="1400" b="1" i="0" kern="1200" baseline="0">
          <a:solidFill>
            <a:srgbClr val="000000"/>
          </a:solidFill>
          <a:latin typeface="Helvetica" pitchFamily="2" charset="0"/>
          <a:ea typeface="+mn-ea"/>
          <a:cs typeface="+mn-cs"/>
        </a:defRPr>
      </a:lvl3pPr>
      <a:lvl4pPr marL="0" indent="0" algn="l" defTabSz="777240" rtl="0" eaLnBrk="1" latinLnBrk="0" hangingPunct="1">
        <a:lnSpc>
          <a:spcPts val="1500"/>
        </a:lnSpc>
        <a:spcBef>
          <a:spcPts val="0"/>
        </a:spcBef>
        <a:spcAft>
          <a:spcPts val="700"/>
        </a:spcAft>
        <a:buFontTx/>
        <a:buNone/>
        <a:defRPr sz="1100" kern="1200" baseline="0">
          <a:solidFill>
            <a:schemeClr val="tx1"/>
          </a:solidFill>
          <a:latin typeface="Helvetica" pitchFamily="2" charset="0"/>
          <a:ea typeface="+mn-ea"/>
          <a:cs typeface="+mn-cs"/>
        </a:defRPr>
      </a:lvl4pPr>
      <a:lvl5pPr marL="0" indent="0" algn="l" defTabSz="777240" rtl="0" eaLnBrk="1" latinLnBrk="0" hangingPunct="1">
        <a:lnSpc>
          <a:spcPts val="1200"/>
        </a:lnSpc>
        <a:spcBef>
          <a:spcPts val="0"/>
        </a:spcBef>
        <a:spcAft>
          <a:spcPts val="500"/>
        </a:spcAft>
        <a:buFontTx/>
        <a:buNone/>
        <a:defRPr sz="900" b="0" i="1" kern="1200" baseline="0">
          <a:solidFill>
            <a:schemeClr val="tx1"/>
          </a:solidFill>
          <a:latin typeface="Helvetica" pitchFamily="2" charset="0"/>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mass.gov/orgs/highway-division/events" TargetMode="External"/><Relationship Id="rId3" Type="http://schemas.openxmlformats.org/officeDocument/2006/relationships/hyperlink" Target="mailto:MassDOT.CivilRights@dot.state.ma.us" TargetMode="External"/><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mailto:MassDOTProjectManagement@dot.state.ma.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3">
            <a:extLst>
              <a:ext uri="{FF2B5EF4-FFF2-40B4-BE49-F238E27FC236}">
                <a16:creationId xmlns:a16="http://schemas.microsoft.com/office/drawing/2014/main" id="{B2342D09-F36C-F244-8E62-CA2A73A104ED}"/>
              </a:ext>
            </a:extLst>
          </p:cNvPr>
          <p:cNvSpPr txBox="1">
            <a:spLocks/>
          </p:cNvSpPr>
          <p:nvPr/>
        </p:nvSpPr>
        <p:spPr>
          <a:xfrm>
            <a:off x="503873" y="1897133"/>
            <a:ext cx="6883878" cy="913070"/>
          </a:xfrm>
          <a:prstGeom prst="rect">
            <a:avLst/>
          </a:prstGeom>
        </p:spPr>
        <p:txBody>
          <a:bodyPr vert="horz" wrap="square" lIns="91440" tIns="45720" rIns="91440" bIns="45720" numCol="1" spcCol="0" rtlCol="0">
            <a:spAutoFit/>
          </a:bodyPr>
          <a:lstStyle>
            <a:lvl1pPr marL="0" indent="0" algn="l" defTabSz="777240" rtl="0" eaLnBrk="1" latinLnBrk="0" hangingPunct="1">
              <a:lnSpc>
                <a:spcPts val="2600"/>
              </a:lnSpc>
              <a:spcBef>
                <a:spcPts val="2000"/>
              </a:spcBef>
              <a:spcAft>
                <a:spcPts val="1000"/>
              </a:spcAft>
              <a:buFontTx/>
              <a:buNone/>
              <a:defRPr sz="2000" b="1" kern="1200" baseline="0">
                <a:solidFill>
                  <a:srgbClr val="003148"/>
                </a:solidFill>
                <a:latin typeface="Helvetica" pitchFamily="2" charset="0"/>
                <a:ea typeface="+mn-ea"/>
                <a:cs typeface="+mn-cs"/>
              </a:defRPr>
            </a:lvl1pPr>
            <a:lvl2pPr marL="0" indent="0" algn="l" defTabSz="777240" rtl="0" eaLnBrk="1" latinLnBrk="0" hangingPunct="1">
              <a:lnSpc>
                <a:spcPts val="2000"/>
              </a:lnSpc>
              <a:spcBef>
                <a:spcPts val="0"/>
              </a:spcBef>
              <a:spcAft>
                <a:spcPts val="1000"/>
              </a:spcAft>
              <a:buFontTx/>
              <a:buNone/>
              <a:defRPr sz="1400" kern="1200" baseline="0">
                <a:solidFill>
                  <a:schemeClr val="tx1"/>
                </a:solidFill>
                <a:latin typeface="Helvetica" pitchFamily="2" charset="0"/>
                <a:ea typeface="+mn-ea"/>
                <a:cs typeface="+mn-cs"/>
              </a:defRPr>
            </a:lvl2pPr>
            <a:lvl3pPr marL="0" indent="0" algn="l" defTabSz="777240" rtl="0" eaLnBrk="1" latinLnBrk="0" hangingPunct="1">
              <a:lnSpc>
                <a:spcPts val="2000"/>
              </a:lnSpc>
              <a:spcBef>
                <a:spcPts val="400"/>
              </a:spcBef>
              <a:spcAft>
                <a:spcPts val="0"/>
              </a:spcAft>
              <a:buFontTx/>
              <a:buNone/>
              <a:defRPr sz="1400" b="1" i="0" kern="1200" baseline="0">
                <a:solidFill>
                  <a:srgbClr val="000000"/>
                </a:solidFill>
                <a:latin typeface="Helvetica" pitchFamily="2" charset="0"/>
                <a:ea typeface="+mn-ea"/>
                <a:cs typeface="+mn-cs"/>
              </a:defRPr>
            </a:lvl3pPr>
            <a:lvl4pPr marL="0" indent="0" algn="l" defTabSz="777240" rtl="0" eaLnBrk="1" latinLnBrk="0" hangingPunct="1">
              <a:lnSpc>
                <a:spcPts val="1500"/>
              </a:lnSpc>
              <a:spcBef>
                <a:spcPts val="0"/>
              </a:spcBef>
              <a:spcAft>
                <a:spcPts val="700"/>
              </a:spcAft>
              <a:buFontTx/>
              <a:buNone/>
              <a:defRPr sz="1100" kern="1200" baseline="0">
                <a:solidFill>
                  <a:schemeClr val="tx1"/>
                </a:solidFill>
                <a:latin typeface="Helvetica" pitchFamily="2" charset="0"/>
                <a:ea typeface="+mn-ea"/>
                <a:cs typeface="+mn-cs"/>
              </a:defRPr>
            </a:lvl4pPr>
            <a:lvl5pPr marL="0" indent="0" algn="l" defTabSz="777240" rtl="0" eaLnBrk="1" latinLnBrk="0" hangingPunct="1">
              <a:lnSpc>
                <a:spcPts val="1200"/>
              </a:lnSpc>
              <a:spcBef>
                <a:spcPts val="0"/>
              </a:spcBef>
              <a:spcAft>
                <a:spcPts val="500"/>
              </a:spcAft>
              <a:buFontTx/>
              <a:buNone/>
              <a:defRPr sz="900" b="0" i="1" kern="1200" baseline="0">
                <a:solidFill>
                  <a:schemeClr val="tx1"/>
                </a:solidFill>
                <a:latin typeface="Helvetica" pitchFamily="2" charset="0"/>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lvl="4">
              <a:lnSpc>
                <a:spcPts val="3200"/>
              </a:lnSpc>
            </a:pPr>
            <a:r>
              <a:rPr lang="en-US" sz="2800" b="1" i="0" dirty="0">
                <a:solidFill>
                  <a:schemeClr val="accent1">
                    <a:lumMod val="75000"/>
                  </a:schemeClr>
                </a:solidFill>
                <a:latin typeface="Arial" panose="020B0604020202020204" pitchFamily="34" charset="0"/>
                <a:cs typeface="Arial" panose="020B0604020202020204" pitchFamily="34" charset="0"/>
              </a:rPr>
              <a:t>Design Public Hearing for the Maple St. over I-495 Bridge Replacement</a:t>
            </a:r>
          </a:p>
        </p:txBody>
      </p:sp>
      <p:sp>
        <p:nvSpPr>
          <p:cNvPr id="10" name="Content Placeholder 1">
            <a:extLst>
              <a:ext uri="{FF2B5EF4-FFF2-40B4-BE49-F238E27FC236}">
                <a16:creationId xmlns:a16="http://schemas.microsoft.com/office/drawing/2014/main" id="{3E527E8A-4995-E94F-8029-F1611E8EF50B}"/>
              </a:ext>
            </a:extLst>
          </p:cNvPr>
          <p:cNvSpPr txBox="1">
            <a:spLocks/>
          </p:cNvSpPr>
          <p:nvPr/>
        </p:nvSpPr>
        <p:spPr>
          <a:xfrm>
            <a:off x="503873" y="3220572"/>
            <a:ext cx="6883878" cy="3202223"/>
          </a:xfrm>
          <a:prstGeom prst="rect">
            <a:avLst/>
          </a:prstGeom>
        </p:spPr>
        <p:txBody>
          <a:bodyPr vert="horz" wrap="square" lIns="91440" tIns="45720" rIns="91440" bIns="45720" rtlCol="0">
            <a:spAutoFit/>
          </a:bodyPr>
          <a:lstStyle>
            <a:lvl1pPr marL="0" indent="0" algn="l" defTabSz="777240" rtl="0" eaLnBrk="1" latinLnBrk="0" hangingPunct="1">
              <a:lnSpc>
                <a:spcPts val="2600"/>
              </a:lnSpc>
              <a:spcBef>
                <a:spcPts val="2000"/>
              </a:spcBef>
              <a:spcAft>
                <a:spcPts val="1000"/>
              </a:spcAft>
              <a:buFontTx/>
              <a:buNone/>
              <a:defRPr sz="2000" b="1" kern="1200" baseline="0">
                <a:solidFill>
                  <a:srgbClr val="003148"/>
                </a:solidFill>
                <a:latin typeface="Helvetica" pitchFamily="2" charset="0"/>
                <a:ea typeface="+mn-ea"/>
                <a:cs typeface="+mn-cs"/>
              </a:defRPr>
            </a:lvl1pPr>
            <a:lvl2pPr marL="0" indent="0" algn="l" defTabSz="777240" rtl="0" eaLnBrk="1" latinLnBrk="0" hangingPunct="1">
              <a:lnSpc>
                <a:spcPts val="2000"/>
              </a:lnSpc>
              <a:spcBef>
                <a:spcPts val="0"/>
              </a:spcBef>
              <a:spcAft>
                <a:spcPts val="1000"/>
              </a:spcAft>
              <a:buFontTx/>
              <a:buNone/>
              <a:defRPr sz="1400" kern="1200" baseline="0">
                <a:solidFill>
                  <a:schemeClr val="tx1"/>
                </a:solidFill>
                <a:latin typeface="Helvetica" pitchFamily="2" charset="0"/>
                <a:ea typeface="+mn-ea"/>
                <a:cs typeface="+mn-cs"/>
              </a:defRPr>
            </a:lvl2pPr>
            <a:lvl3pPr marL="0" indent="0" algn="l" defTabSz="777240" rtl="0" eaLnBrk="1" latinLnBrk="0" hangingPunct="1">
              <a:lnSpc>
                <a:spcPts val="2000"/>
              </a:lnSpc>
              <a:spcBef>
                <a:spcPts val="300"/>
              </a:spcBef>
              <a:spcAft>
                <a:spcPts val="0"/>
              </a:spcAft>
              <a:buFontTx/>
              <a:buNone/>
              <a:defRPr sz="1400" b="1" i="0" kern="1200" baseline="0">
                <a:solidFill>
                  <a:srgbClr val="000000"/>
                </a:solidFill>
                <a:latin typeface="Helvetica" pitchFamily="2" charset="0"/>
                <a:ea typeface="+mn-ea"/>
                <a:cs typeface="+mn-cs"/>
              </a:defRPr>
            </a:lvl3pPr>
            <a:lvl4pPr marL="0" indent="0" algn="l" defTabSz="777240" rtl="0" eaLnBrk="1" latinLnBrk="0" hangingPunct="1">
              <a:lnSpc>
                <a:spcPts val="1500"/>
              </a:lnSpc>
              <a:spcBef>
                <a:spcPts val="0"/>
              </a:spcBef>
              <a:spcAft>
                <a:spcPts val="700"/>
              </a:spcAft>
              <a:buFontTx/>
              <a:buNone/>
              <a:defRPr sz="1100" kern="1200" baseline="0">
                <a:solidFill>
                  <a:schemeClr val="tx1"/>
                </a:solidFill>
                <a:latin typeface="Helvetica" pitchFamily="2" charset="0"/>
                <a:ea typeface="+mn-ea"/>
                <a:cs typeface="+mn-cs"/>
              </a:defRPr>
            </a:lvl4pPr>
            <a:lvl5pPr marL="0" indent="0" algn="l" defTabSz="777240" rtl="0" eaLnBrk="1" latinLnBrk="0" hangingPunct="1">
              <a:lnSpc>
                <a:spcPts val="1200"/>
              </a:lnSpc>
              <a:spcBef>
                <a:spcPts val="0"/>
              </a:spcBef>
              <a:spcAft>
                <a:spcPts val="500"/>
              </a:spcAft>
              <a:buFontTx/>
              <a:buNone/>
              <a:defRPr sz="900" b="0" i="1" kern="1200" baseline="0">
                <a:solidFill>
                  <a:schemeClr val="tx1"/>
                </a:solidFill>
                <a:latin typeface="Helvetica" pitchFamily="2" charset="0"/>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nSpc>
                <a:spcPts val="1580"/>
              </a:lnSpc>
              <a:spcBef>
                <a:spcPts val="0"/>
              </a:spcBef>
              <a:spcAft>
                <a:spcPts val="600"/>
              </a:spcAft>
            </a:pPr>
            <a:r>
              <a:rPr lang="en-US" sz="1400" dirty="0">
                <a:solidFill>
                  <a:schemeClr val="accent1">
                    <a:lumMod val="75000"/>
                  </a:schemeClr>
                </a:solidFill>
                <a:latin typeface="Arial" panose="020B0604020202020204" pitchFamily="34" charset="0"/>
                <a:cs typeface="Arial" panose="020B0604020202020204" pitchFamily="34" charset="0"/>
              </a:rPr>
              <a:t>What is happening?</a:t>
            </a:r>
          </a:p>
          <a:p>
            <a:pPr lvl="1" algn="just">
              <a:lnSpc>
                <a:spcPts val="1880"/>
              </a:lnSpc>
              <a:spcAft>
                <a:spcPts val="600"/>
              </a:spcAft>
            </a:pPr>
            <a:r>
              <a:rPr lang="en-US" sz="1200" dirty="0">
                <a:latin typeface="Arial" panose="020B0604020202020204" pitchFamily="34" charset="0"/>
                <a:cs typeface="Arial" panose="020B0604020202020204" pitchFamily="34" charset="0"/>
              </a:rPr>
              <a:t>The purpose of the Public Information Meeting is to provide the public with the opportunity to become fully acquainted with the preliminary design of the  Bridge Replacement in Bellingham, MA.  All views and comments made at the meeting will be reviewed to the maximum extent possible.</a:t>
            </a:r>
          </a:p>
          <a:p>
            <a:pPr>
              <a:lnSpc>
                <a:spcPts val="1580"/>
              </a:lnSpc>
              <a:spcAft>
                <a:spcPts val="600"/>
              </a:spcAft>
            </a:pPr>
            <a:r>
              <a:rPr lang="en-US" sz="1400" dirty="0">
                <a:solidFill>
                  <a:schemeClr val="accent1">
                    <a:lumMod val="75000"/>
                  </a:schemeClr>
                </a:solidFill>
                <a:latin typeface="Arial" panose="020B0604020202020204" pitchFamily="34" charset="0"/>
                <a:cs typeface="Arial" panose="020B0604020202020204" pitchFamily="34" charset="0"/>
              </a:rPr>
              <a:t>How will this affect you? </a:t>
            </a:r>
          </a:p>
          <a:p>
            <a:pPr marL="0" indent="0" algn="just" fontAlgn="base">
              <a:lnSpc>
                <a:spcPts val="1880"/>
              </a:lnSpc>
              <a:spcBef>
                <a:spcPts val="0"/>
              </a:spcBef>
              <a:spcAft>
                <a:spcPts val="600"/>
              </a:spcAft>
              <a:buNone/>
            </a:pPr>
            <a:r>
              <a:rPr lang="en-US" sz="1200" b="0" dirty="0">
                <a:solidFill>
                  <a:schemeClr val="tx1"/>
                </a:solidFill>
                <a:latin typeface="Arial" panose="020B0604020202020204" pitchFamily="34" charset="0"/>
                <a:cs typeface="Arial" panose="020B0604020202020204" pitchFamily="34" charset="0"/>
              </a:rPr>
              <a:t>Currently, the bridge’s superstructure is in poor condition.  This project will replace the bridge to meet today’s standards to maintain through-travel on Maple Street.  To improve public safety, this project will widen the sidewalk on the bridge, install pedestrian access ramps, upgrade the guardrail, bridge curbing, bridge barriers, and provide bicycle accessibility with a six-foot wide shoulder on each side of the roadway.   </a:t>
            </a:r>
          </a:p>
          <a:p>
            <a:pPr lvl="3">
              <a:lnSpc>
                <a:spcPts val="1580"/>
              </a:lnSpc>
            </a:pPr>
            <a:endParaRPr lang="en-US"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6CA822D0-C422-4316-8784-C4C074C8C27C}"/>
              </a:ext>
            </a:extLst>
          </p:cNvPr>
          <p:cNvSpPr txBox="1"/>
          <p:nvPr/>
        </p:nvSpPr>
        <p:spPr>
          <a:xfrm>
            <a:off x="503873" y="6662565"/>
            <a:ext cx="3027863" cy="1115690"/>
          </a:xfrm>
          <a:prstGeom prst="rect">
            <a:avLst/>
          </a:prstGeom>
          <a:noFill/>
        </p:spPr>
        <p:txBody>
          <a:bodyPr wrap="square" rtlCol="0">
            <a:spAutoFit/>
          </a:bodyPr>
          <a:lstStyle/>
          <a:p>
            <a:r>
              <a:rPr lang="en-US" sz="1400" b="1" dirty="0">
                <a:solidFill>
                  <a:schemeClr val="accent1">
                    <a:lumMod val="75000"/>
                  </a:schemeClr>
                </a:solidFill>
                <a:latin typeface="Arial" panose="020B0604020202020204" pitchFamily="34" charset="0"/>
                <a:cs typeface="Arial" panose="020B0604020202020204" pitchFamily="34" charset="0"/>
              </a:rPr>
              <a:t>When</a:t>
            </a:r>
          </a:p>
          <a:p>
            <a:endParaRPr lang="en-US" sz="1050" b="1" dirty="0">
              <a:solidFill>
                <a:schemeClr val="accent1">
                  <a:lumMod val="75000"/>
                </a:schemeClr>
              </a:solidFill>
              <a:latin typeface="Arial" panose="020B0604020202020204" pitchFamily="34" charset="0"/>
              <a:cs typeface="Arial" panose="020B0604020202020204" pitchFamily="34" charset="0"/>
            </a:endParaRPr>
          </a:p>
          <a:p>
            <a:r>
              <a:rPr lang="en-US" sz="1200" dirty="0">
                <a:solidFill>
                  <a:srgbClr val="000000"/>
                </a:solidFill>
                <a:latin typeface="Arial" panose="020B0604020202020204" pitchFamily="34" charset="0"/>
                <a:cs typeface="Arial" panose="020B0604020202020204" pitchFamily="34" charset="0"/>
              </a:rPr>
              <a:t>Thursday, March 20, 2025</a:t>
            </a:r>
          </a:p>
          <a:p>
            <a:r>
              <a:rPr lang="en-US" sz="1200" dirty="0">
                <a:solidFill>
                  <a:srgbClr val="000000"/>
                </a:solidFill>
                <a:latin typeface="Arial" panose="020B0604020202020204" pitchFamily="34" charset="0"/>
                <a:cs typeface="Arial" panose="020B0604020202020204" pitchFamily="34" charset="0"/>
              </a:rPr>
              <a:t>7 PM</a:t>
            </a:r>
          </a:p>
          <a:p>
            <a:endParaRPr lang="en-US" dirty="0"/>
          </a:p>
        </p:txBody>
      </p:sp>
      <p:sp>
        <p:nvSpPr>
          <p:cNvPr id="2" name="Rectangle 1">
            <a:extLst>
              <a:ext uri="{FF2B5EF4-FFF2-40B4-BE49-F238E27FC236}">
                <a16:creationId xmlns:a16="http://schemas.microsoft.com/office/drawing/2014/main" id="{DB6ADAD5-11E5-4EB1-6B54-C4CBAB71B316}"/>
              </a:ext>
              <a:ext uri="{C183D7F6-B498-43B3-948B-1728B52AA6E4}">
                <adec:decorative xmlns:adec="http://schemas.microsoft.com/office/drawing/2017/decorative" val="0"/>
              </a:ext>
            </a:extLst>
          </p:cNvPr>
          <p:cNvSpPr>
            <a:spLocks noChangeArrowheads="1"/>
          </p:cNvSpPr>
          <p:nvPr/>
        </p:nvSpPr>
        <p:spPr bwMode="auto">
          <a:xfrm>
            <a:off x="247760" y="8288873"/>
            <a:ext cx="7524640" cy="17697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2770" marR="0" lvl="0" algn="l" defTabSz="914400" rtl="0" eaLnBrk="0" fontAlgn="base" latinLnBrk="0" hangingPunct="0">
              <a:lnSpc>
                <a:spcPct val="100000"/>
              </a:lnSpc>
              <a:spcBef>
                <a:spcPct val="0"/>
              </a:spcBef>
              <a:spcAft>
                <a:spcPct val="0"/>
              </a:spcAft>
              <a:buClrTx/>
              <a:buSzTx/>
              <a:buFontTx/>
              <a:buNone/>
              <a:tabLst>
                <a:tab pos="1541463" algn="l"/>
              </a:tabLst>
            </a:pPr>
            <a:r>
              <a:rPr lang="en-US" sz="1100" dirty="0">
                <a:latin typeface="Arial" panose="020B0604020202020204" pitchFamily="34" charset="0"/>
                <a:cs typeface="Arial" panose="020B0604020202020204" pitchFamily="34" charset="0"/>
              </a:rPr>
              <a:t>To ensure its meetings are accessible, MassDOT reasonably provides: translation, interpretation, modifications, accommodations, alternative formats, and auxiliary aids and services. To request such services, please contact MassDOT’s Chief Diversity and Civil Rights Officer at 857-368-8580 or</a:t>
            </a: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hlinkClick r:id="rId3"/>
              </a:rPr>
              <a:t>MassDOT.CivilRights@dot.state.ma.us</a:t>
            </a: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For adequate time to process such request, please make them as early as possible, ideally 10-15 days prior to the event.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1"/>
              </a:solidFill>
              <a:effectLst/>
            </a:endParaRPr>
          </a:p>
          <a:p>
            <a:pPr marL="572770" defTabSz="914400" eaLnBrk="0" fontAlgn="base" hangingPunct="0">
              <a:spcBef>
                <a:spcPct val="0"/>
              </a:spcBef>
              <a:spcAft>
                <a:spcPct val="0"/>
              </a:spcAft>
            </a:pPr>
            <a:r>
              <a:rPr kumimoji="0" lang="en-US" altLang="en-US" sz="1100" b="0" i="0" u="none" strike="noStrike" cap="none" normalizeH="0" baseline="0" dirty="0">
                <a:ln>
                  <a:noFill/>
                </a:ln>
                <a:effectLst/>
                <a:latin typeface="Arial"/>
                <a:ea typeface="Calibri" panose="020F0502020204030204" pitchFamily="34" charset="0"/>
                <a:cs typeface="Arial"/>
              </a:rPr>
              <a:t>Project inquiries may also be emailed to </a:t>
            </a:r>
            <a:r>
              <a:rPr lang="en-US" sz="1100" b="0" i="0" u="sng" strike="noStrike" dirty="0">
                <a:solidFill>
                  <a:srgbClr val="0563C1"/>
                </a:solidFill>
                <a:effectLst/>
                <a:latin typeface="Arial"/>
                <a:cs typeface="Arial"/>
                <a:hlinkClick r:id="rId4"/>
              </a:rPr>
              <a:t>MassDOTProjectManagement@dot.state.ma.us</a:t>
            </a:r>
            <a:r>
              <a:rPr lang="en-US" sz="1100" b="0" i="0" u="sng" strike="noStrike" dirty="0">
                <a:solidFill>
                  <a:srgbClr val="0563C1"/>
                </a:solidFill>
                <a:effectLst/>
                <a:latin typeface="Arial"/>
                <a:cs typeface="Arial"/>
              </a:rPr>
              <a:t>.</a:t>
            </a:r>
            <a:r>
              <a:rPr lang="en-US" sz="1100" dirty="0">
                <a:solidFill>
                  <a:srgbClr val="0563C1"/>
                </a:solidFill>
                <a:latin typeface="Arial" panose="020B0604020202020204" pitchFamily="34" charset="0"/>
                <a:cs typeface="Arial" panose="020B0604020202020204" pitchFamily="34" charset="0"/>
              </a:rPr>
              <a:t> </a:t>
            </a:r>
            <a:r>
              <a:rPr kumimoji="0" lang="en-US" altLang="en-US" sz="1100" b="0" i="0" u="none" strike="noStrike" cap="none" normalizeH="0" baseline="0" dirty="0">
                <a:ln>
                  <a:noFill/>
                </a:ln>
                <a:effectLst/>
                <a:latin typeface="Arial"/>
                <a:ea typeface="Calibri" panose="020F0502020204030204" pitchFamily="34" charset="0"/>
                <a:cs typeface="Arial"/>
              </a:rPr>
              <a:t>Please submit any written statements regarding the proposed undertaking to: </a:t>
            </a:r>
            <a:r>
              <a:rPr kumimoji="0" lang="en-US" altLang="en-US" sz="1100" b="1" i="0" u="none" strike="noStrike" cap="none" normalizeH="0" baseline="0" dirty="0">
                <a:ln>
                  <a:noFill/>
                </a:ln>
                <a:effectLst/>
                <a:latin typeface="Arial"/>
                <a:ea typeface="Calibri" panose="020F0502020204030204" pitchFamily="34" charset="0"/>
                <a:cs typeface="Arial"/>
              </a:rPr>
              <a:t>Carrie A. Lavallee, P.E., </a:t>
            </a:r>
            <a:r>
              <a:rPr lang="en-US" altLang="en-US" sz="1100" b="1" dirty="0">
                <a:latin typeface="Arial"/>
                <a:ea typeface="Calibri" panose="020F0502020204030204" pitchFamily="34" charset="0"/>
                <a:cs typeface="Arial"/>
              </a:rPr>
              <a:t>Chief </a:t>
            </a:r>
            <a:r>
              <a:rPr kumimoji="0" lang="en-US" altLang="en-US" sz="1100" b="1" i="0" u="none" strike="noStrike" cap="none" normalizeH="0" baseline="0" dirty="0">
                <a:ln>
                  <a:noFill/>
                </a:ln>
                <a:effectLst/>
                <a:latin typeface="Arial"/>
                <a:ea typeface="Calibri" panose="020F0502020204030204" pitchFamily="34" charset="0"/>
                <a:cs typeface="Arial"/>
              </a:rPr>
              <a:t>Engineer, MassDOT, 10 Park Plaza, Boston, MA 02116, Attention: PROJECT</a:t>
            </a:r>
            <a:r>
              <a:rPr lang="en-US" altLang="en-US" sz="1100" b="1" dirty="0">
                <a:latin typeface="Arial"/>
                <a:ea typeface="Calibri" panose="020F0502020204030204" pitchFamily="34" charset="0"/>
                <a:cs typeface="Arial"/>
              </a:rPr>
              <a:t> MANAGEMENT,</a:t>
            </a:r>
            <a:r>
              <a:rPr kumimoji="0" lang="en-US" altLang="en-US" sz="1100" b="1" i="0" u="none" strike="noStrike" cap="none" normalizeH="0" baseline="0" dirty="0">
                <a:ln>
                  <a:noFill/>
                </a:ln>
                <a:effectLst/>
                <a:latin typeface="Arial"/>
                <a:ea typeface="Calibri" panose="020F0502020204030204" pitchFamily="34" charset="0"/>
                <a:cs typeface="Arial"/>
              </a:rPr>
              <a:t> PROJECT FILE NO. </a:t>
            </a:r>
            <a:r>
              <a:rPr lang="en-US" altLang="en-US" sz="1100" b="1" dirty="0">
                <a:latin typeface="Arial"/>
                <a:ea typeface="Calibri" panose="020F0502020204030204" pitchFamily="34" charset="0"/>
                <a:cs typeface="Arial"/>
              </a:rPr>
              <a:t>612173 </a:t>
            </a:r>
            <a:endParaRPr lang="en-US" altLang="en-US" sz="1100" b="0" i="0" u="none" strike="noStrike" cap="none" normalizeH="0" baseline="0" dirty="0">
              <a:ln>
                <a:noFill/>
              </a:ln>
              <a:effectLst/>
              <a:latin typeface="Arial" panose="020B0604020202020204" pitchFamily="34" charset="0"/>
              <a:cs typeface="Arial" panose="020B0604020202020204" pitchFamily="34" charset="0"/>
            </a:endParaRPr>
          </a:p>
        </p:txBody>
      </p:sp>
      <p:pic>
        <p:nvPicPr>
          <p:cNvPr id="5" name="Picture 4" descr="Qr code to Project Website">
            <a:extLst>
              <a:ext uri="{FF2B5EF4-FFF2-40B4-BE49-F238E27FC236}">
                <a16:creationId xmlns:a16="http://schemas.microsoft.com/office/drawing/2014/main" id="{9F36B71C-AE63-3286-1597-6B6C7D864E60}"/>
              </a:ext>
            </a:extLst>
          </p:cNvPr>
          <p:cNvPicPr>
            <a:picLocks noChangeAspect="1"/>
          </p:cNvPicPr>
          <p:nvPr/>
        </p:nvPicPr>
        <p:blipFill rotWithShape="1">
          <a:blip r:embed="rId5"/>
          <a:srcRect l="4751" t="9904" r="5971" b="10687"/>
          <a:stretch/>
        </p:blipFill>
        <p:spPr>
          <a:xfrm>
            <a:off x="6482900" y="6662565"/>
            <a:ext cx="1105015" cy="982851"/>
          </a:xfrm>
          <a:prstGeom prst="rect">
            <a:avLst/>
          </a:prstGeom>
        </p:spPr>
      </p:pic>
      <p:pic>
        <p:nvPicPr>
          <p:cNvPr id="29" name="Picture 28" descr="Accessibility Icon&#10;&#10;">
            <a:extLst>
              <a:ext uri="{FF2B5EF4-FFF2-40B4-BE49-F238E27FC236}">
                <a16:creationId xmlns:a16="http://schemas.microsoft.com/office/drawing/2014/main" id="{0549ABF1-5700-56E4-5EF8-3398AB1F4089}"/>
              </a:ext>
            </a:extLst>
          </p:cNvPr>
          <p:cNvPicPr>
            <a:picLocks noChangeAspect="1"/>
          </p:cNvPicPr>
          <p:nvPr/>
        </p:nvPicPr>
        <p:blipFill>
          <a:blip r:embed="rId6"/>
          <a:stretch>
            <a:fillRect/>
          </a:stretch>
        </p:blipFill>
        <p:spPr>
          <a:xfrm>
            <a:off x="350271" y="8362924"/>
            <a:ext cx="385653" cy="387990"/>
          </a:xfrm>
          <a:prstGeom prst="rect">
            <a:avLst/>
          </a:prstGeom>
        </p:spPr>
      </p:pic>
      <p:pic>
        <p:nvPicPr>
          <p:cNvPr id="31" name="Picture 30" descr="ASL Icon">
            <a:extLst>
              <a:ext uri="{FF2B5EF4-FFF2-40B4-BE49-F238E27FC236}">
                <a16:creationId xmlns:a16="http://schemas.microsoft.com/office/drawing/2014/main" id="{06A78798-2F84-064A-68D6-63894FB74358}"/>
              </a:ext>
            </a:extLst>
          </p:cNvPr>
          <p:cNvPicPr>
            <a:picLocks noChangeAspect="1"/>
          </p:cNvPicPr>
          <p:nvPr/>
        </p:nvPicPr>
        <p:blipFill>
          <a:blip r:embed="rId7"/>
          <a:stretch>
            <a:fillRect/>
          </a:stretch>
        </p:blipFill>
        <p:spPr>
          <a:xfrm>
            <a:off x="350271" y="8790250"/>
            <a:ext cx="385653" cy="387990"/>
          </a:xfrm>
          <a:prstGeom prst="rect">
            <a:avLst/>
          </a:prstGeom>
        </p:spPr>
      </p:pic>
      <p:sp>
        <p:nvSpPr>
          <p:cNvPr id="1027" name="TextBox 1026">
            <a:extLst>
              <a:ext uri="{FF2B5EF4-FFF2-40B4-BE49-F238E27FC236}">
                <a16:creationId xmlns:a16="http://schemas.microsoft.com/office/drawing/2014/main" id="{100238B5-C96D-8A63-90B6-3A40817E4087}"/>
              </a:ext>
            </a:extLst>
          </p:cNvPr>
          <p:cNvSpPr txBox="1"/>
          <p:nvPr/>
        </p:nvSpPr>
        <p:spPr>
          <a:xfrm>
            <a:off x="3340768" y="6663230"/>
            <a:ext cx="3027864" cy="1208023"/>
          </a:xfrm>
          <a:prstGeom prst="rect">
            <a:avLst/>
          </a:prstGeom>
          <a:noFill/>
        </p:spPr>
        <p:txBody>
          <a:bodyPr wrap="square" rtlCol="0">
            <a:spAutoFit/>
          </a:bodyPr>
          <a:lstStyle/>
          <a:p>
            <a:r>
              <a:rPr lang="en-US" sz="1400" b="1" dirty="0">
                <a:solidFill>
                  <a:schemeClr val="accent1">
                    <a:lumMod val="75000"/>
                  </a:schemeClr>
                </a:solidFill>
                <a:latin typeface="Arial" panose="020B0604020202020204" pitchFamily="34" charset="0"/>
                <a:cs typeface="Arial" panose="020B0604020202020204" pitchFamily="34" charset="0"/>
              </a:rPr>
              <a:t>Where</a:t>
            </a:r>
          </a:p>
          <a:p>
            <a:endParaRPr lang="en-US" sz="1050" b="1" dirty="0">
              <a:solidFill>
                <a:schemeClr val="accent1">
                  <a:lumMod val="75000"/>
                </a:schemeClr>
              </a:solidFill>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Bellingham Town Hall</a:t>
            </a:r>
          </a:p>
          <a:p>
            <a:r>
              <a:rPr lang="en-US" sz="1200" dirty="0">
                <a:latin typeface="Arial" panose="020B0604020202020204" pitchFamily="34" charset="0"/>
                <a:cs typeface="Arial" panose="020B0604020202020204" pitchFamily="34" charset="0"/>
              </a:rPr>
              <a:t>Upper Level of the Arcand Meeting Room</a:t>
            </a:r>
          </a:p>
          <a:p>
            <a:r>
              <a:rPr lang="en-US" sz="1200" dirty="0">
                <a:latin typeface="Arial" panose="020B0604020202020204" pitchFamily="34" charset="0"/>
                <a:cs typeface="Arial" panose="020B0604020202020204" pitchFamily="34" charset="0"/>
              </a:rPr>
              <a:t>10 Mechanic Street</a:t>
            </a:r>
          </a:p>
          <a:p>
            <a:r>
              <a:rPr lang="en-US" sz="1200" dirty="0">
                <a:latin typeface="Arial" panose="020B0604020202020204" pitchFamily="34" charset="0"/>
                <a:cs typeface="Arial" panose="020B0604020202020204" pitchFamily="34" charset="0"/>
              </a:rPr>
              <a:t>Bellingham, MA, 02019</a:t>
            </a:r>
          </a:p>
        </p:txBody>
      </p:sp>
      <p:sp>
        <p:nvSpPr>
          <p:cNvPr id="6" name="Content Placeholder 3">
            <a:extLst>
              <a:ext uri="{FF2B5EF4-FFF2-40B4-BE49-F238E27FC236}">
                <a16:creationId xmlns:a16="http://schemas.microsoft.com/office/drawing/2014/main" id="{42A8DBC7-70D2-5CF1-AFCF-B91FE7F7D6C0}"/>
              </a:ext>
            </a:extLst>
          </p:cNvPr>
          <p:cNvSpPr txBox="1">
            <a:spLocks/>
          </p:cNvSpPr>
          <p:nvPr/>
        </p:nvSpPr>
        <p:spPr>
          <a:xfrm>
            <a:off x="532863" y="7986391"/>
            <a:ext cx="5950037" cy="276999"/>
          </a:xfrm>
          <a:prstGeom prst="rect">
            <a:avLst/>
          </a:prstGeom>
        </p:spPr>
        <p:txBody>
          <a:bodyPr vert="horz" wrap="square" lIns="91440" tIns="45720" rIns="91440" bIns="45720" numCol="1" spcCol="0" rtlCol="0">
            <a:spAutoFit/>
          </a:bodyPr>
          <a:lstStyle>
            <a:lvl1pPr marL="0" indent="0" algn="l" defTabSz="777240" rtl="0" eaLnBrk="1" latinLnBrk="0" hangingPunct="1">
              <a:lnSpc>
                <a:spcPts val="2600"/>
              </a:lnSpc>
              <a:spcBef>
                <a:spcPts val="2000"/>
              </a:spcBef>
              <a:spcAft>
                <a:spcPts val="1000"/>
              </a:spcAft>
              <a:buFontTx/>
              <a:buNone/>
              <a:defRPr sz="2000" b="1" kern="1200" baseline="0">
                <a:solidFill>
                  <a:srgbClr val="003148"/>
                </a:solidFill>
                <a:latin typeface="Helvetica" pitchFamily="2" charset="0"/>
                <a:ea typeface="+mn-ea"/>
                <a:cs typeface="+mn-cs"/>
              </a:defRPr>
            </a:lvl1pPr>
            <a:lvl2pPr marL="0" indent="0" algn="l" defTabSz="777240" rtl="0" eaLnBrk="1" latinLnBrk="0" hangingPunct="1">
              <a:lnSpc>
                <a:spcPts val="2000"/>
              </a:lnSpc>
              <a:spcBef>
                <a:spcPts val="0"/>
              </a:spcBef>
              <a:spcAft>
                <a:spcPts val="1000"/>
              </a:spcAft>
              <a:buFontTx/>
              <a:buNone/>
              <a:defRPr sz="1400" kern="1200" baseline="0">
                <a:solidFill>
                  <a:schemeClr val="tx1"/>
                </a:solidFill>
                <a:latin typeface="Helvetica" pitchFamily="2" charset="0"/>
                <a:ea typeface="+mn-ea"/>
                <a:cs typeface="+mn-cs"/>
              </a:defRPr>
            </a:lvl2pPr>
            <a:lvl3pPr marL="0" indent="0" algn="l" defTabSz="777240" rtl="0" eaLnBrk="1" latinLnBrk="0" hangingPunct="1">
              <a:lnSpc>
                <a:spcPts val="2000"/>
              </a:lnSpc>
              <a:spcBef>
                <a:spcPts val="400"/>
              </a:spcBef>
              <a:spcAft>
                <a:spcPts val="0"/>
              </a:spcAft>
              <a:buFontTx/>
              <a:buNone/>
              <a:defRPr sz="1400" b="1" i="0" kern="1200" baseline="0">
                <a:solidFill>
                  <a:srgbClr val="000000"/>
                </a:solidFill>
                <a:latin typeface="Helvetica" pitchFamily="2" charset="0"/>
                <a:ea typeface="+mn-ea"/>
                <a:cs typeface="+mn-cs"/>
              </a:defRPr>
            </a:lvl3pPr>
            <a:lvl4pPr marL="0" indent="0" algn="l" defTabSz="777240" rtl="0" eaLnBrk="1" latinLnBrk="0" hangingPunct="1">
              <a:lnSpc>
                <a:spcPts val="1500"/>
              </a:lnSpc>
              <a:spcBef>
                <a:spcPts val="0"/>
              </a:spcBef>
              <a:spcAft>
                <a:spcPts val="700"/>
              </a:spcAft>
              <a:buFontTx/>
              <a:buNone/>
              <a:defRPr sz="1100" kern="1200" baseline="0">
                <a:solidFill>
                  <a:schemeClr val="tx1"/>
                </a:solidFill>
                <a:latin typeface="Helvetica" pitchFamily="2" charset="0"/>
                <a:ea typeface="+mn-ea"/>
                <a:cs typeface="+mn-cs"/>
              </a:defRPr>
            </a:lvl4pPr>
            <a:lvl5pPr marL="0" indent="0" algn="l" defTabSz="777240" rtl="0" eaLnBrk="1" latinLnBrk="0" hangingPunct="1">
              <a:lnSpc>
                <a:spcPts val="1200"/>
              </a:lnSpc>
              <a:spcBef>
                <a:spcPts val="0"/>
              </a:spcBef>
              <a:spcAft>
                <a:spcPts val="500"/>
              </a:spcAft>
              <a:buFontTx/>
              <a:buNone/>
              <a:defRPr sz="900" b="0" i="1" kern="1200" baseline="0">
                <a:solidFill>
                  <a:schemeClr val="tx1"/>
                </a:solidFill>
                <a:latin typeface="Helvetica" pitchFamily="2" charset="0"/>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lvl="4">
              <a:lnSpc>
                <a:spcPct val="100000"/>
              </a:lnSpc>
            </a:pPr>
            <a:r>
              <a:rPr lang="en-US" sz="1200" b="1" i="0" dirty="0">
                <a:solidFill>
                  <a:schemeClr val="accent1">
                    <a:lumMod val="75000"/>
                  </a:schemeClr>
                </a:solidFill>
                <a:latin typeface="Arial" panose="020B0604020202020204" pitchFamily="34" charset="0"/>
                <a:cs typeface="Arial" panose="020B0604020202020204" pitchFamily="34" charset="0"/>
              </a:rPr>
              <a:t>Visit </a:t>
            </a:r>
            <a:r>
              <a:rPr lang="en-US" sz="1200" i="0" dirty="0">
                <a:latin typeface="Arial" panose="020B0604020202020204" pitchFamily="34" charset="0"/>
                <a:cs typeface="Arial" panose="020B0604020202020204" pitchFamily="34" charset="0"/>
                <a:hlinkClick r:id="rId8"/>
              </a:rPr>
              <a:t>www.mass.gov/orgs/highway-division/events</a:t>
            </a:r>
            <a:r>
              <a:rPr lang="en-US" sz="1200" i="0" dirty="0">
                <a:latin typeface="Arial" panose="020B0604020202020204" pitchFamily="34" charset="0"/>
                <a:cs typeface="Arial" panose="020B0604020202020204" pitchFamily="34" charset="0"/>
              </a:rPr>
              <a:t> </a:t>
            </a:r>
            <a:r>
              <a:rPr lang="en-US" sz="1200" b="1" i="0" dirty="0">
                <a:solidFill>
                  <a:schemeClr val="accent1">
                    <a:lumMod val="75000"/>
                  </a:schemeClr>
                </a:solidFill>
                <a:latin typeface="Arial" panose="020B0604020202020204" pitchFamily="34" charset="0"/>
                <a:cs typeface="Arial" panose="020B0604020202020204" pitchFamily="34" charset="0"/>
              </a:rPr>
              <a:t>for more information.</a:t>
            </a:r>
          </a:p>
        </p:txBody>
      </p:sp>
    </p:spTree>
    <p:extLst>
      <p:ext uri="{BB962C8B-B14F-4D97-AF65-F5344CB8AC3E}">
        <p14:creationId xmlns:p14="http://schemas.microsoft.com/office/powerpoint/2010/main" val="32566788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SharedWithUsers xmlns="08acaf90-e95d-4ab5-8331-e8e966c28342">
      <UserInfo>
        <DisplayName/>
        <AccountId xsi:nil="true"/>
        <AccountType/>
      </UserInfo>
    </SharedWithUsers>
    <_dlc_DocId xmlns="fc63dc95-5ab6-4a54-98ff-cb3af3196331">SFCQQCFYVQCE-873561886-1258</_dlc_DocId>
    <_dlc_DocIdUrl xmlns="fc63dc95-5ab6-4a54-98ff-cb3af3196331">
      <Url>https://massgov.sharepoint.com/sites/DOT-Highway/FieldOperations/_layouts/15/DocIdRedir.aspx?ID=SFCQQCFYVQCE-873561886-1258</Url>
      <Description>SFCQQCFYVQCE-873561886-1258</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F8613B142856B545A4DAC8DBB805C4D5" ma:contentTypeVersion="6" ma:contentTypeDescription="Create a new document." ma:contentTypeScope="" ma:versionID="cb5c3f92c77c6c8a4030d4f7d79e70d7">
  <xsd:schema xmlns:xsd="http://www.w3.org/2001/XMLSchema" xmlns:xs="http://www.w3.org/2001/XMLSchema" xmlns:p="http://schemas.microsoft.com/office/2006/metadata/properties" xmlns:ns2="fc63dc95-5ab6-4a54-98ff-cb3af3196331" xmlns:ns3="08acaf90-e95d-4ab5-8331-e8e966c28342" xmlns:ns4="c22fab30-8417-469a-ab61-b1481e076546" targetNamespace="http://schemas.microsoft.com/office/2006/metadata/properties" ma:root="true" ma:fieldsID="7dfbe2add0a3bd51274d10aac287a5aa" ns2:_="" ns3:_="" ns4:_="">
    <xsd:import namespace="fc63dc95-5ab6-4a54-98ff-cb3af3196331"/>
    <xsd:import namespace="08acaf90-e95d-4ab5-8331-e8e966c28342"/>
    <xsd:import namespace="c22fab30-8417-469a-ab61-b1481e076546"/>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element ref="ns3:SharedWithDetails" minOccurs="0"/>
                <xsd:element ref="ns4:MediaServiceMetadata" minOccurs="0"/>
                <xsd:element ref="ns4:MediaServiceFastMetadata"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63dc95-5ab6-4a54-98ff-cb3af3196331"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dexed="true"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08acaf90-e95d-4ab5-8331-e8e966c2834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22fab30-8417-469a-ab61-b1481e076546" elementFormDefault="qualified">
    <xsd:import namespace="http://schemas.microsoft.com/office/2006/documentManagement/types"/>
    <xsd:import namespace="http://schemas.microsoft.com/office/infopath/2007/PartnerControls"/>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78BF82-DD24-421F-AB8F-EEE21BF49217}">
  <ds:schemaRefs>
    <ds:schemaRef ds:uri="http://schemas.microsoft.com/sharepoint/events"/>
  </ds:schemaRefs>
</ds:datastoreItem>
</file>

<file path=customXml/itemProps2.xml><?xml version="1.0" encoding="utf-8"?>
<ds:datastoreItem xmlns:ds="http://schemas.openxmlformats.org/officeDocument/2006/customXml" ds:itemID="{4B198A00-7454-43BE-9F6F-48C5CF5E0CA2}">
  <ds:schemaRefs>
    <ds:schemaRef ds:uri="http://schemas.microsoft.com/office/2006/documentManagement/types"/>
    <ds:schemaRef ds:uri="http://schemas.openxmlformats.org/package/2006/metadata/core-properties"/>
    <ds:schemaRef ds:uri="http://purl.org/dc/elements/1.1/"/>
    <ds:schemaRef ds:uri="http://purl.org/dc/dcmitype/"/>
    <ds:schemaRef ds:uri="fc63dc95-5ab6-4a54-98ff-cb3af3196331"/>
    <ds:schemaRef ds:uri="http://purl.org/dc/terms/"/>
    <ds:schemaRef ds:uri="08acaf90-e95d-4ab5-8331-e8e966c28342"/>
    <ds:schemaRef ds:uri="http://schemas.microsoft.com/office/infopath/2007/PartnerControls"/>
    <ds:schemaRef ds:uri="c22fab30-8417-469a-ab61-b1481e076546"/>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7BCFDED3-3A6E-4FA3-B556-880494EFF8BF}">
  <ds:schemaRefs>
    <ds:schemaRef ds:uri="http://schemas.microsoft.com/sharepoint/v3/contenttype/forms"/>
  </ds:schemaRefs>
</ds:datastoreItem>
</file>

<file path=customXml/itemProps4.xml><?xml version="1.0" encoding="utf-8"?>
<ds:datastoreItem xmlns:ds="http://schemas.openxmlformats.org/officeDocument/2006/customXml" ds:itemID="{5DDE1E8D-F008-4B71-8465-A172F01493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c63dc95-5ab6-4a54-98ff-cb3af3196331"/>
    <ds:schemaRef ds:uri="08acaf90-e95d-4ab5-8331-e8e966c28342"/>
    <ds:schemaRef ds:uri="c22fab30-8417-469a-ab61-b1481e0765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5140</TotalTime>
  <Words>331</Words>
  <Application>Microsoft Office PowerPoint</Application>
  <PresentationFormat>Custom</PresentationFormat>
  <Paragraphs>20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612173 Bellingham B-06-022 PIM</dc:title>
  <dc:creator>Jose Nieto</dc:creator>
  <cp:lastModifiedBy>Chestna, Kristine L. (DOT)</cp:lastModifiedBy>
  <cp:revision>100</cp:revision>
  <cp:lastPrinted>2019-11-25T17:53:23Z</cp:lastPrinted>
  <dcterms:created xsi:type="dcterms:W3CDTF">2019-11-22T18:28:20Z</dcterms:created>
  <dcterms:modified xsi:type="dcterms:W3CDTF">2025-01-31T16:33:36Z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0x010100F8613B142856B545A4DAC8DBB805C4D5</vt:lpwstr>
  </property>
  <property fmtid="{D5CDD505-2E9C-101B-9397-08002B2CF9AE}" pid="3" name="MediaServiceImageTags">
    <vt:lpwstr/>
  </property>
  <property fmtid="{D5CDD505-2E9C-101B-9397-08002B2CF9AE}" pid="4" name="Order">
    <vt:r8>1766600</vt:r8>
  </property>
  <property fmtid="{D5CDD505-2E9C-101B-9397-08002B2CF9AE}" pid="5" name="xd_Signature">
    <vt:bool>false</vt:bool>
  </property>
  <property fmtid="{D5CDD505-2E9C-101B-9397-08002B2CF9AE}" pid="6" name="xd_ProgID">
    <vt:lpwstr/>
  </property>
  <property fmtid="{D5CDD505-2E9C-101B-9397-08002B2CF9AE}" pid="7" name="_ExtendedDescription">
    <vt:lpwstr/>
  </property>
  <property fmtid="{D5CDD505-2E9C-101B-9397-08002B2CF9AE}" pid="8" name="TriggerFlowInfo">
    <vt:lpwstr/>
  </property>
  <property fmtid="{D5CDD505-2E9C-101B-9397-08002B2CF9AE}" pid="9" name="ComplianceAssetId">
    <vt:lpwstr/>
  </property>
  <property fmtid="{D5CDD505-2E9C-101B-9397-08002B2CF9AE}" pid="10" name="TemplateUrl">
    <vt:lpwstr/>
  </property>
  <property fmtid="{D5CDD505-2E9C-101B-9397-08002B2CF9AE}" pid="11" name="_dlc_DocIdItemGuid">
    <vt:lpwstr>9b63607e-3100-4d6a-864b-4b0f952c5897</vt:lpwstr>
  </property>
</Properties>
</file>